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7522-DE25-4B68-8515-1D8BD8CD2420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E376-A743-439E-AC82-CE0012CC9B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7522-DE25-4B68-8515-1D8BD8CD2420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E376-A743-439E-AC82-CE0012CC9B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7522-DE25-4B68-8515-1D8BD8CD2420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E376-A743-439E-AC82-CE0012CC9B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7522-DE25-4B68-8515-1D8BD8CD2420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E376-A743-439E-AC82-CE0012CC9B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7522-DE25-4B68-8515-1D8BD8CD2420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E376-A743-439E-AC82-CE0012CC9B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7522-DE25-4B68-8515-1D8BD8CD2420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E376-A743-439E-AC82-CE0012CC9B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7522-DE25-4B68-8515-1D8BD8CD2420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E376-A743-439E-AC82-CE0012CC9B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7522-DE25-4B68-8515-1D8BD8CD2420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E376-A743-439E-AC82-CE0012CC9B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7522-DE25-4B68-8515-1D8BD8CD2420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E376-A743-439E-AC82-CE0012CC9B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7522-DE25-4B68-8515-1D8BD8CD2420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E376-A743-439E-AC82-CE0012CC9B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7522-DE25-4B68-8515-1D8BD8CD2420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E376-A743-439E-AC82-CE0012CC9BF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7522-DE25-4B68-8515-1D8BD8CD2420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FE376-A743-439E-AC82-CE0012CC9BFA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err="1" smtClean="0"/>
              <a:t>الاسواق</a:t>
            </a:r>
            <a:r>
              <a:rPr lang="ar-IQ" dirty="0" smtClean="0"/>
              <a:t> </a:t>
            </a:r>
            <a:r>
              <a:rPr lang="ar-IQ" dirty="0" err="1" smtClean="0"/>
              <a:t>وانواعها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أ.م.د. </a:t>
            </a:r>
            <a:r>
              <a:rPr lang="ar-IQ" dirty="0" err="1" smtClean="0">
                <a:solidFill>
                  <a:schemeClr val="tx1"/>
                </a:solidFill>
              </a:rPr>
              <a:t>خولة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رشيج</a:t>
            </a:r>
            <a:r>
              <a:rPr lang="ar-IQ" dirty="0" smtClean="0">
                <a:solidFill>
                  <a:schemeClr val="tx1"/>
                </a:solidFill>
              </a:rPr>
              <a:t> حسن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مفهوم </a:t>
            </a:r>
            <a:r>
              <a:rPr lang="ar-IQ" dirty="0" err="1" smtClean="0"/>
              <a:t>الاسواق</a:t>
            </a:r>
            <a:r>
              <a:rPr lang="ar-IQ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ar-IQ" dirty="0" smtClean="0"/>
              <a:t>     </a:t>
            </a:r>
            <a:r>
              <a:rPr lang="ar-IQ" dirty="0" err="1" smtClean="0"/>
              <a:t>ان</a:t>
            </a:r>
            <a:r>
              <a:rPr lang="ar-IQ" dirty="0" smtClean="0"/>
              <a:t> لمفهوم السوق دلالات مختلفة تبعا لاهتمامات ومهن </a:t>
            </a:r>
            <a:r>
              <a:rPr lang="ar-IQ" dirty="0" err="1" smtClean="0"/>
              <a:t>الافراد</a:t>
            </a:r>
            <a:r>
              <a:rPr lang="ar-IQ" dirty="0" smtClean="0"/>
              <a:t>، فالسوق قد يعني المكان الذي تجمع فيه السلع ، تصنف ثم تباع. وقد يعني السوق وعلى </a:t>
            </a:r>
            <a:r>
              <a:rPr lang="ar-IQ" dirty="0" err="1" smtClean="0"/>
              <a:t>الاخص</a:t>
            </a:r>
            <a:r>
              <a:rPr lang="ar-IQ" dirty="0" smtClean="0"/>
              <a:t> بالنسبة للمختص بالمبيعات </a:t>
            </a:r>
            <a:r>
              <a:rPr lang="ar-IQ" dirty="0" err="1" smtClean="0"/>
              <a:t>بانه</a:t>
            </a:r>
            <a:r>
              <a:rPr lang="ar-IQ" dirty="0" smtClean="0"/>
              <a:t> عبارة عن وحدات جغرافية تتطلب اهتمام </a:t>
            </a:r>
            <a:r>
              <a:rPr lang="ar-IQ" dirty="0" err="1" smtClean="0"/>
              <a:t>اداري</a:t>
            </a:r>
            <a:r>
              <a:rPr lang="ar-IQ" dirty="0" smtClean="0"/>
              <a:t> يكون على شكل قرارات. </a:t>
            </a:r>
            <a:r>
              <a:rPr lang="ar-IQ" dirty="0" err="1" smtClean="0"/>
              <a:t>اما</a:t>
            </a:r>
            <a:r>
              <a:rPr lang="ar-IQ" dirty="0" smtClean="0"/>
              <a:t> بالنسبة للاقتصادي فالسوق </a:t>
            </a:r>
            <a:r>
              <a:rPr lang="ar-IQ" dirty="0" err="1" smtClean="0"/>
              <a:t>هوعبارة</a:t>
            </a:r>
            <a:r>
              <a:rPr lang="ar-IQ" dirty="0" smtClean="0"/>
              <a:t> عن مجموعة من العوامل والشروط التي يجب توفرها لوجود السوق وتتعلق هذه العوامل </a:t>
            </a:r>
            <a:r>
              <a:rPr lang="ar-IQ" dirty="0" err="1" smtClean="0"/>
              <a:t>بالاسعار</a:t>
            </a:r>
            <a:r>
              <a:rPr lang="ar-IQ" dirty="0" smtClean="0"/>
              <a:t> </a:t>
            </a:r>
            <a:r>
              <a:rPr lang="ar-IQ" dirty="0" err="1" smtClean="0"/>
              <a:t>وغيرهاز</a:t>
            </a:r>
            <a:r>
              <a:rPr lang="ar-IQ" dirty="0" smtClean="0"/>
              <a:t> </a:t>
            </a:r>
            <a:r>
              <a:rPr lang="ar-IQ" dirty="0" err="1" smtClean="0"/>
              <a:t>اما</a:t>
            </a:r>
            <a:r>
              <a:rPr lang="ar-IQ" dirty="0" smtClean="0"/>
              <a:t> بالنسبة للمختص بالتسويق فالسوق من وجهة نظره هو عبارة عن حاجات للمستهلكين يريدون </a:t>
            </a:r>
            <a:r>
              <a:rPr lang="ar-IQ" dirty="0" err="1" smtClean="0"/>
              <a:t>اشباعها</a:t>
            </a:r>
            <a:r>
              <a:rPr lang="ar-IQ" dirty="0" smtClean="0"/>
              <a:t> ولديهم القدرة على ذلك.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انواع</a:t>
            </a:r>
            <a:r>
              <a:rPr lang="ar-IQ" dirty="0" smtClean="0"/>
              <a:t> </a:t>
            </a:r>
            <a:r>
              <a:rPr lang="ar-IQ" dirty="0" err="1" smtClean="0"/>
              <a:t>الاسواق</a:t>
            </a:r>
            <a:r>
              <a:rPr lang="ar-IQ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IQ" dirty="0" smtClean="0"/>
              <a:t>هناك عدة </a:t>
            </a:r>
            <a:r>
              <a:rPr lang="ar-IQ" dirty="0" err="1" smtClean="0"/>
              <a:t>انواع</a:t>
            </a:r>
            <a:r>
              <a:rPr lang="ar-IQ" dirty="0" smtClean="0"/>
              <a:t> </a:t>
            </a:r>
            <a:r>
              <a:rPr lang="ar-IQ" dirty="0" err="1" smtClean="0"/>
              <a:t>للاسواق</a:t>
            </a:r>
            <a:r>
              <a:rPr lang="ar-IQ" dirty="0" smtClean="0"/>
              <a:t> تتمثل في </a:t>
            </a:r>
            <a:r>
              <a:rPr lang="ar-IQ" dirty="0" err="1" smtClean="0"/>
              <a:t>الاتي</a:t>
            </a:r>
            <a:r>
              <a:rPr lang="ar-IQ" dirty="0" smtClean="0"/>
              <a:t>:</a:t>
            </a:r>
          </a:p>
          <a:p>
            <a:pPr>
              <a:buNone/>
            </a:pPr>
            <a:r>
              <a:rPr lang="ar-IQ" dirty="0" smtClean="0"/>
              <a:t>1- </a:t>
            </a:r>
            <a:r>
              <a:rPr lang="ar-IQ" dirty="0" err="1" smtClean="0"/>
              <a:t>الاسواق</a:t>
            </a:r>
            <a:r>
              <a:rPr lang="ar-IQ" dirty="0" smtClean="0"/>
              <a:t> المحلية:وهي </a:t>
            </a:r>
            <a:r>
              <a:rPr lang="ar-IQ" dirty="0" err="1" smtClean="0"/>
              <a:t>الاسواق</a:t>
            </a:r>
            <a:r>
              <a:rPr lang="ar-IQ" dirty="0" smtClean="0"/>
              <a:t> القريبة من المزارع المنتج حيث يتم فيها تجميع المنتجات من عدد كبير من المنتجين، وتخزن فيها المحاصيل القابلة للتخزين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يتم جمع كمية كافية يمكن شحنها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الاسواق</a:t>
            </a:r>
            <a:r>
              <a:rPr lang="ar-IQ" dirty="0" smtClean="0"/>
              <a:t> المركزية.ويتم تسويق المنتجات فيها بالطرق التالية:</a:t>
            </a:r>
          </a:p>
          <a:p>
            <a:pPr>
              <a:buFontTx/>
              <a:buChar char="-"/>
            </a:pPr>
            <a:r>
              <a:rPr lang="ar-IQ" dirty="0" smtClean="0"/>
              <a:t>البيع المباشر للمستهلكين.</a:t>
            </a:r>
          </a:p>
          <a:p>
            <a:pPr>
              <a:buFontTx/>
              <a:buChar char="-"/>
            </a:pPr>
            <a:r>
              <a:rPr lang="ar-IQ" dirty="0" smtClean="0"/>
              <a:t>البيع بواسطة الوسطاء.</a:t>
            </a:r>
          </a:p>
          <a:p>
            <a:pPr>
              <a:buFontTx/>
              <a:buChar char="-"/>
            </a:pPr>
            <a:r>
              <a:rPr lang="ar-IQ" dirty="0" smtClean="0"/>
              <a:t>البيع للمطاحن والمعامل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dirty="0" smtClean="0"/>
              <a:t>2- </a:t>
            </a:r>
            <a:r>
              <a:rPr lang="ar-IQ" dirty="0" err="1" smtClean="0"/>
              <a:t>الاسواق</a:t>
            </a:r>
            <a:r>
              <a:rPr lang="ar-IQ" dirty="0" smtClean="0"/>
              <a:t> المركزية: وهي </a:t>
            </a:r>
            <a:r>
              <a:rPr lang="ar-IQ" dirty="0" err="1" smtClean="0"/>
              <a:t>اسواق</a:t>
            </a:r>
            <a:r>
              <a:rPr lang="ar-IQ" dirty="0" smtClean="0"/>
              <a:t> عامة يجمع التجار محاصيلهم الخام النباتية والحيوانية من </a:t>
            </a:r>
            <a:r>
              <a:rPr lang="ar-IQ" dirty="0" err="1" smtClean="0"/>
              <a:t>الاسواق</a:t>
            </a:r>
            <a:r>
              <a:rPr lang="ar-IQ" dirty="0" smtClean="0"/>
              <a:t> المحلية ويرسلونها </a:t>
            </a:r>
            <a:r>
              <a:rPr lang="ar-IQ" dirty="0" err="1" smtClean="0"/>
              <a:t>الى</a:t>
            </a:r>
            <a:r>
              <a:rPr lang="ar-IQ" dirty="0" smtClean="0"/>
              <a:t> هذه </a:t>
            </a:r>
            <a:r>
              <a:rPr lang="ar-IQ" dirty="0" err="1" smtClean="0"/>
              <a:t>الاسواق</a:t>
            </a:r>
            <a:r>
              <a:rPr lang="ar-IQ" dirty="0" smtClean="0"/>
              <a:t> المركزية وغالبا ما تكون بكميات كبيرة.ويتم تسويق المنتجات الزراعية فيها </a:t>
            </a:r>
            <a:r>
              <a:rPr lang="ar-IQ" dirty="0" err="1" smtClean="0"/>
              <a:t>باحد</a:t>
            </a:r>
            <a:r>
              <a:rPr lang="ar-IQ" dirty="0" smtClean="0"/>
              <a:t> الطرق التالية:</a:t>
            </a:r>
          </a:p>
          <a:p>
            <a:pPr algn="just">
              <a:buFontTx/>
              <a:buChar char="-"/>
            </a:pPr>
            <a:r>
              <a:rPr lang="ar-IQ" dirty="0" smtClean="0"/>
              <a:t>التسويق بالمساومة</a:t>
            </a:r>
          </a:p>
          <a:p>
            <a:pPr algn="just">
              <a:buFontTx/>
              <a:buChar char="-"/>
            </a:pPr>
            <a:r>
              <a:rPr lang="ar-IQ" dirty="0" smtClean="0"/>
              <a:t>التسويق بالزاد العلني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3- </a:t>
            </a:r>
            <a:r>
              <a:rPr lang="ar-IQ" dirty="0" err="1" smtClean="0"/>
              <a:t>اسواق</a:t>
            </a:r>
            <a:r>
              <a:rPr lang="ar-IQ" dirty="0" smtClean="0"/>
              <a:t> الجملة: وهي </a:t>
            </a:r>
            <a:r>
              <a:rPr lang="ar-IQ" dirty="0" err="1" smtClean="0"/>
              <a:t>الاسواق</a:t>
            </a:r>
            <a:r>
              <a:rPr lang="ar-IQ" dirty="0" smtClean="0"/>
              <a:t> التي تتجمع فيها المحاصيل الزراعية المشحونة </a:t>
            </a:r>
            <a:r>
              <a:rPr lang="ar-IQ" dirty="0" err="1" smtClean="0"/>
              <a:t>اليها</a:t>
            </a:r>
            <a:r>
              <a:rPr lang="ar-IQ" dirty="0" smtClean="0"/>
              <a:t> من </a:t>
            </a:r>
            <a:r>
              <a:rPr lang="ar-IQ" dirty="0" err="1" smtClean="0"/>
              <a:t>الاسواق</a:t>
            </a:r>
            <a:r>
              <a:rPr lang="ar-IQ" dirty="0" smtClean="0"/>
              <a:t> المحلية ، وفيها يتم تسليم المحاصيل وتجميعها وخزنها ثم شحنها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اسواق</a:t>
            </a:r>
            <a:r>
              <a:rPr lang="ar-IQ" dirty="0" smtClean="0"/>
              <a:t> التجزئة.</a:t>
            </a:r>
          </a:p>
          <a:p>
            <a:pPr>
              <a:buNone/>
            </a:pPr>
            <a:r>
              <a:rPr lang="ar-IQ" dirty="0" smtClean="0"/>
              <a:t>4- </a:t>
            </a:r>
            <a:r>
              <a:rPr lang="ar-IQ" dirty="0" err="1" smtClean="0"/>
              <a:t>اسواق</a:t>
            </a:r>
            <a:r>
              <a:rPr lang="ar-IQ" dirty="0" smtClean="0"/>
              <a:t> التصدير: هي </a:t>
            </a:r>
            <a:r>
              <a:rPr lang="ar-IQ" dirty="0" err="1" smtClean="0"/>
              <a:t>الاسواق</a:t>
            </a:r>
            <a:r>
              <a:rPr lang="ar-IQ" dirty="0" smtClean="0"/>
              <a:t> التي تقوم </a:t>
            </a:r>
            <a:r>
              <a:rPr lang="ar-IQ" dirty="0" err="1" smtClean="0"/>
              <a:t>باعداد</a:t>
            </a:r>
            <a:r>
              <a:rPr lang="ar-IQ" dirty="0" smtClean="0"/>
              <a:t> المحاصيل الزراعية لغرض تصديرها </a:t>
            </a:r>
            <a:r>
              <a:rPr lang="ar-IQ" dirty="0" err="1" smtClean="0"/>
              <a:t>الى</a:t>
            </a:r>
            <a:r>
              <a:rPr lang="ar-IQ" dirty="0" smtClean="0"/>
              <a:t> خارج البلد. وهذه </a:t>
            </a:r>
            <a:r>
              <a:rPr lang="ar-IQ" dirty="0" err="1" smtClean="0"/>
              <a:t>الاسواق</a:t>
            </a:r>
            <a:r>
              <a:rPr lang="ar-IQ" dirty="0" smtClean="0"/>
              <a:t> تتسلم المحاصيل والمنتجات الزراعية من </a:t>
            </a:r>
            <a:r>
              <a:rPr lang="ar-IQ" dirty="0" err="1" smtClean="0"/>
              <a:t>اسواق</a:t>
            </a:r>
            <a:r>
              <a:rPr lang="ar-IQ" dirty="0" smtClean="0"/>
              <a:t> الجملة المركزية </a:t>
            </a:r>
            <a:r>
              <a:rPr lang="ar-IQ" dirty="0" err="1" smtClean="0"/>
              <a:t>او</a:t>
            </a:r>
            <a:r>
              <a:rPr lang="ar-IQ" dirty="0" smtClean="0"/>
              <a:t> من </a:t>
            </a:r>
            <a:r>
              <a:rPr lang="ar-IQ" dirty="0" err="1" smtClean="0"/>
              <a:t>الاسواق</a:t>
            </a:r>
            <a:r>
              <a:rPr lang="ar-IQ" dirty="0" smtClean="0"/>
              <a:t> المحلية.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5- </a:t>
            </a:r>
            <a:r>
              <a:rPr lang="ar-IQ" dirty="0" err="1" smtClean="0"/>
              <a:t>اسواق</a:t>
            </a:r>
            <a:r>
              <a:rPr lang="ar-IQ" dirty="0" smtClean="0"/>
              <a:t> التجزئة : هي </a:t>
            </a:r>
            <a:r>
              <a:rPr lang="ar-IQ" dirty="0" err="1" smtClean="0"/>
              <a:t>الاسواق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المخازن التي تقوم ببيع المحاصيل الزراعية بالمفرد مباشرة . وهذه المخازن تكون متعددة ومنتشرة في القرى </a:t>
            </a:r>
            <a:r>
              <a:rPr lang="ar-IQ" dirty="0" err="1" smtClean="0"/>
              <a:t>والمدنعلى</a:t>
            </a:r>
            <a:r>
              <a:rPr lang="ar-IQ" dirty="0" smtClean="0"/>
              <a:t> شكل محلات صغيرة لبيع السلع الزراعية المختلفة.</a:t>
            </a:r>
          </a:p>
          <a:p>
            <a:pPr>
              <a:buNone/>
            </a:pPr>
            <a:r>
              <a:rPr lang="ar-IQ" dirty="0" smtClean="0"/>
              <a:t>6- </a:t>
            </a:r>
            <a:r>
              <a:rPr lang="ar-IQ" dirty="0" err="1" smtClean="0"/>
              <a:t>الاسواق</a:t>
            </a:r>
            <a:r>
              <a:rPr lang="ar-IQ" dirty="0" smtClean="0"/>
              <a:t> التعاونية: وهي تلك </a:t>
            </a:r>
            <a:r>
              <a:rPr lang="ar-IQ" dirty="0" err="1" smtClean="0"/>
              <a:t>الاسواق</a:t>
            </a:r>
            <a:r>
              <a:rPr lang="ar-IQ" dirty="0" smtClean="0"/>
              <a:t> التي يتم بواسطتها تقديم الخدمات والعمليات الخاصة بنقل المنتج الزراعي </a:t>
            </a:r>
            <a:r>
              <a:rPr lang="ar-IQ" dirty="0" err="1" smtClean="0"/>
              <a:t>الى</a:t>
            </a:r>
            <a:r>
              <a:rPr lang="ar-IQ" dirty="0" smtClean="0"/>
              <a:t> المستهلك بطريقة تعاونية وعلى نحو منظم ومضموم </a:t>
            </a:r>
            <a:r>
              <a:rPr lang="ar-IQ" dirty="0" err="1" smtClean="0"/>
              <a:t>وباسعار</a:t>
            </a:r>
            <a:r>
              <a:rPr lang="ar-IQ" dirty="0" smtClean="0"/>
              <a:t> مرضية.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318</Words>
  <Application>Microsoft Office PowerPoint</Application>
  <PresentationFormat>عرض على الشاشة (3:4)‏</PresentationFormat>
  <Paragraphs>17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الاسواق وانواعها</vt:lpstr>
      <vt:lpstr>مفهوم الاسواق:</vt:lpstr>
      <vt:lpstr>انواع الاسواق:</vt:lpstr>
      <vt:lpstr>الشريحة 4</vt:lpstr>
      <vt:lpstr>الشريحة 5</vt:lpstr>
      <vt:lpstr>الشريحة 6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الاسواق وانواعها</dc:title>
  <dc:creator>DR.Ahmed Saker 2O14</dc:creator>
  <cp:lastModifiedBy>DR.Ahmed Saker 2O14</cp:lastModifiedBy>
  <cp:revision>4</cp:revision>
  <dcterms:created xsi:type="dcterms:W3CDTF">2019-12-22T14:39:38Z</dcterms:created>
  <dcterms:modified xsi:type="dcterms:W3CDTF">2019-12-22T15:10:10Z</dcterms:modified>
</cp:coreProperties>
</file>